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notesMasterIdLst>
    <p:notesMasterId r:id="rId11"/>
  </p:notesMasterIdLst>
  <p:sldIdLst>
    <p:sldId id="262" r:id="rId2"/>
    <p:sldId id="257" r:id="rId3"/>
    <p:sldId id="259" r:id="rId4"/>
    <p:sldId id="258" r:id="rId5"/>
    <p:sldId id="260" r:id="rId6"/>
    <p:sldId id="269" r:id="rId7"/>
    <p:sldId id="270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68"/>
    <p:restoredTop sz="94698"/>
  </p:normalViewPr>
  <p:slideViewPr>
    <p:cSldViewPr snapToGrid="0" snapToObjects="1">
      <p:cViewPr>
        <p:scale>
          <a:sx n="165" d="100"/>
          <a:sy n="165" d="100"/>
        </p:scale>
        <p:origin x="34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FA05C-506B-C24D-8AAC-2E309DB96624}" type="datetimeFigureOut">
              <a:rPr lang="en-US" smtClean="0"/>
              <a:t>3/10/18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92C9F-A3F2-C842-8B83-515E2BD0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9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92C9F-A3F2-C842-8B83-515E2BD020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28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DE48A-4A0B-1647-BD2D-F64E297454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4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71E2906-05F5-BA48-8D62-097745724B0E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95156F6-3889-604E-AFD4-8692BB9F4DB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82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2906-05F5-BA48-8D62-097745724B0E}" type="datetimeFigureOut">
              <a:rPr lang="en-US" smtClean="0"/>
              <a:t>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56F6-3889-604E-AFD4-8692BB9F4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77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2906-05F5-BA48-8D62-097745724B0E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56F6-3889-604E-AFD4-8692BB9F4DB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861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2906-05F5-BA48-8D62-097745724B0E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56F6-3889-604E-AFD4-8692BB9F4DB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858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2906-05F5-BA48-8D62-097745724B0E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56F6-3889-604E-AFD4-8692BB9F4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7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2906-05F5-BA48-8D62-097745724B0E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56F6-3889-604E-AFD4-8692BB9F4DB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59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2906-05F5-BA48-8D62-097745724B0E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56F6-3889-604E-AFD4-8692BB9F4DB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685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2906-05F5-BA48-8D62-097745724B0E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56F6-3889-604E-AFD4-8692BB9F4DB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021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2906-05F5-BA48-8D62-097745724B0E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56F6-3889-604E-AFD4-8692BB9F4DB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19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2906-05F5-BA48-8D62-097745724B0E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56F6-3889-604E-AFD4-8692BB9F4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63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2906-05F5-BA48-8D62-097745724B0E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56F6-3889-604E-AFD4-8692BB9F4DB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4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2906-05F5-BA48-8D62-097745724B0E}" type="datetimeFigureOut">
              <a:rPr lang="en-US" smtClean="0"/>
              <a:t>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56F6-3889-604E-AFD4-8692BB9F4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64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2906-05F5-BA48-8D62-097745724B0E}" type="datetimeFigureOut">
              <a:rPr lang="en-US" smtClean="0"/>
              <a:t>3/10/18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56F6-3889-604E-AFD4-8692BB9F4DB8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012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2906-05F5-BA48-8D62-097745724B0E}" type="datetimeFigureOut">
              <a:rPr lang="en-US" smtClean="0"/>
              <a:t>3/10/18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56F6-3889-604E-AFD4-8692BB9F4DB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72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2906-05F5-BA48-8D62-097745724B0E}" type="datetimeFigureOut">
              <a:rPr lang="en-US" smtClean="0"/>
              <a:t>3/10/18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56F6-3889-604E-AFD4-8692BB9F4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37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2906-05F5-BA48-8D62-097745724B0E}" type="datetimeFigureOut">
              <a:rPr lang="en-US" smtClean="0"/>
              <a:t>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56F6-3889-604E-AFD4-8692BB9F4DB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25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2906-05F5-BA48-8D62-097745724B0E}" type="datetimeFigureOut">
              <a:rPr lang="en-US" smtClean="0"/>
              <a:t>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56F6-3889-604E-AFD4-8692BB9F4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8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71E2906-05F5-BA48-8D62-097745724B0E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95156F6-3889-604E-AFD4-8692BB9F4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1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sched.co/CuRl" TargetMode="External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Relationship Id="rId9" Type="http://schemas.openxmlformats.org/officeDocument/2006/relationships/hyperlink" Target="http://sched.co/CuR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astle.i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4ABA9-AE6F-4646-8B60-6D10D6DE2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3027"/>
            <a:ext cx="9144000" cy="2387600"/>
          </a:xfrm>
        </p:spPr>
        <p:txBody>
          <a:bodyPr/>
          <a:lstStyle/>
          <a:p>
            <a:r>
              <a:rPr lang="en-US" dirty="0"/>
              <a:t>Risk Based Authentication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67922B-77DD-034B-A968-1D750409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88" y="1644923"/>
            <a:ext cx="4736592" cy="16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32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870A-4782-B746-8F87-D59B3350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CD77-A86A-7D45-85D3-0DD676816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risk based authentication</a:t>
            </a:r>
          </a:p>
          <a:p>
            <a:r>
              <a:rPr lang="en-US" dirty="0"/>
              <a:t>Primitive methods to prevent malicious logins and why they are no longer enough</a:t>
            </a:r>
          </a:p>
          <a:p>
            <a:r>
              <a:rPr lang="en-US" dirty="0"/>
              <a:t>Risk based authentication overview</a:t>
            </a:r>
          </a:p>
          <a:p>
            <a:r>
              <a:rPr lang="en-US" dirty="0"/>
              <a:t>Introduction to </a:t>
            </a:r>
            <a:r>
              <a:rPr lang="en-US" dirty="0" err="1"/>
              <a:t>Castle.io</a:t>
            </a:r>
            <a:endParaRPr lang="en-US" dirty="0"/>
          </a:p>
          <a:p>
            <a:r>
              <a:rPr lang="en-US" dirty="0"/>
              <a:t>Sample demo using two factor authentication</a:t>
            </a:r>
          </a:p>
          <a:p>
            <a:r>
              <a:rPr lang="en-US" dirty="0"/>
              <a:t>Q/A</a:t>
            </a:r>
          </a:p>
        </p:txBody>
      </p:sp>
    </p:spTree>
    <p:extLst>
      <p:ext uri="{BB962C8B-B14F-4D97-AF65-F5344CB8AC3E}">
        <p14:creationId xmlns:p14="http://schemas.microsoft.com/office/powerpoint/2010/main" val="4109623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1967B-1ECD-0945-A678-C293E17E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based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69EAD-1A57-1244-966F-CD02CA04A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 sz="2200" dirty="0"/>
              <a:t>Method of applying varying levels of stringency to authentication processes based on the likelihood that access to a given system could result in its being compromised.</a:t>
            </a:r>
          </a:p>
          <a:p>
            <a:r>
              <a:rPr lang="en-US" sz="2200" dirty="0"/>
              <a:t>Allows the application to challenge the user for additional credentials only when the risk level is appropriate.</a:t>
            </a:r>
          </a:p>
          <a:p>
            <a:r>
              <a:rPr lang="en-US" sz="2200" dirty="0"/>
              <a:t>Example: accessing a bank account from another country results in more than the usual number of security questions.</a:t>
            </a:r>
          </a:p>
        </p:txBody>
      </p:sp>
    </p:spTree>
    <p:extLst>
      <p:ext uri="{BB962C8B-B14F-4D97-AF65-F5344CB8AC3E}">
        <p14:creationId xmlns:p14="http://schemas.microsoft.com/office/powerpoint/2010/main" val="373331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2EB09-5A62-6343-900A-15D8C765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some of the primitive methods to prevent malicious logins are no longer enough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A2599-516C-7641-ACB4-289261F2E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4600" b="1" dirty="0"/>
              <a:t>Soft and Hard lockouts</a:t>
            </a:r>
          </a:p>
          <a:p>
            <a:pPr lvl="1"/>
            <a:r>
              <a:rPr lang="en-US" sz="4600" dirty="0"/>
              <a:t>Denial of service for the victims</a:t>
            </a:r>
          </a:p>
          <a:p>
            <a:pPr lvl="1"/>
            <a:r>
              <a:rPr lang="en-US" sz="4600" dirty="0"/>
              <a:t>Work for the administrator</a:t>
            </a:r>
          </a:p>
          <a:p>
            <a:pPr lvl="1"/>
            <a:endParaRPr lang="en-US" sz="2100" dirty="0"/>
          </a:p>
          <a:p>
            <a:r>
              <a:rPr lang="en-US" sz="4600" b="1" dirty="0"/>
              <a:t>Rate limit</a:t>
            </a:r>
          </a:p>
          <a:p>
            <a:pPr lvl="1"/>
            <a:r>
              <a:rPr lang="en-US" sz="4600" dirty="0"/>
              <a:t>Various tools available to spoof the IP address</a:t>
            </a:r>
          </a:p>
          <a:p>
            <a:pPr lvl="1"/>
            <a:endParaRPr lang="en-US" sz="2500" dirty="0"/>
          </a:p>
          <a:p>
            <a:r>
              <a:rPr lang="en-US" sz="4600" b="1" dirty="0"/>
              <a:t>Captcha</a:t>
            </a:r>
          </a:p>
          <a:p>
            <a:pPr lvl="1"/>
            <a:r>
              <a:rPr lang="en-US" sz="4600" dirty="0"/>
              <a:t>Effective, but has accessibility concerns and affects usability of the site</a:t>
            </a:r>
          </a:p>
          <a:p>
            <a:pPr lvl="1"/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2485943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D6B7-F5F3-434F-AAA2-EE00D291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Some of the factors considered for generating the risk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771D2-D16B-1A40-A063-6E3FFEA29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b="1" dirty="0"/>
              <a:t>Login Device</a:t>
            </a:r>
          </a:p>
          <a:p>
            <a:pPr lvl="1"/>
            <a:r>
              <a:rPr lang="en-US" sz="1800" dirty="0"/>
              <a:t>Is this a registered or known device?</a:t>
            </a:r>
          </a:p>
          <a:p>
            <a:pPr lvl="1"/>
            <a:r>
              <a:rPr lang="en-US" sz="1800" dirty="0"/>
              <a:t>Is there an associated fingerprint that can verify the device?</a:t>
            </a:r>
            <a:endParaRPr lang="en-US" sz="1800" b="1" dirty="0"/>
          </a:p>
          <a:p>
            <a:r>
              <a:rPr lang="en-US" sz="1800" b="1" dirty="0"/>
              <a:t>Geolocation</a:t>
            </a:r>
          </a:p>
          <a:p>
            <a:pPr lvl="1"/>
            <a:r>
              <a:rPr lang="en-US" sz="1800" dirty="0"/>
              <a:t>Did the user login from a suspicious IP address</a:t>
            </a:r>
          </a:p>
          <a:p>
            <a:r>
              <a:rPr lang="en-US" sz="1800" b="1" dirty="0" err="1"/>
              <a:t>Geovelocity</a:t>
            </a:r>
            <a:endParaRPr lang="en-US" sz="1800" b="1" dirty="0"/>
          </a:p>
          <a:p>
            <a:pPr lvl="1"/>
            <a:r>
              <a:rPr lang="en-US" sz="1800" b="1" dirty="0"/>
              <a:t> </a:t>
            </a:r>
            <a:r>
              <a:rPr lang="en-US" sz="1800" dirty="0"/>
              <a:t>You can’t sign-in in Goleta and New York within one minute</a:t>
            </a:r>
          </a:p>
          <a:p>
            <a:r>
              <a:rPr lang="en-US" sz="1800" b="1" dirty="0"/>
              <a:t>Number of attempts</a:t>
            </a:r>
          </a:p>
          <a:p>
            <a:pPr lvl="1"/>
            <a:r>
              <a:rPr lang="en-US" sz="1900" dirty="0"/>
              <a:t>Is this a brute force attack</a:t>
            </a:r>
            <a:endParaRPr lang="en-US" sz="1900" b="1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1B648-7CFF-C14D-99EB-9EB8B3C88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626" y="2556931"/>
            <a:ext cx="4069929" cy="35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34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32CFEA3-BF9F-AB49-95B4-0E09397E71B3}"/>
              </a:ext>
            </a:extLst>
          </p:cNvPr>
          <p:cNvCxnSpPr/>
          <p:nvPr/>
        </p:nvCxnSpPr>
        <p:spPr>
          <a:xfrm flipH="1">
            <a:off x="3260516" y="2318742"/>
            <a:ext cx="1669559" cy="137688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C092EA-756A-234C-BEC9-A175F7D21932}"/>
              </a:ext>
            </a:extLst>
          </p:cNvPr>
          <p:cNvCxnSpPr/>
          <p:nvPr/>
        </p:nvCxnSpPr>
        <p:spPr>
          <a:xfrm flipV="1">
            <a:off x="3314032" y="2546739"/>
            <a:ext cx="1878311" cy="156754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C817E8-9279-DA4C-881C-0B3222103363}"/>
              </a:ext>
            </a:extLst>
          </p:cNvPr>
          <p:cNvCxnSpPr/>
          <p:nvPr/>
        </p:nvCxnSpPr>
        <p:spPr>
          <a:xfrm>
            <a:off x="3403248" y="4703193"/>
            <a:ext cx="3983935" cy="1250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1A5844-2B74-A545-8658-6F84B18A0ED6}"/>
              </a:ext>
            </a:extLst>
          </p:cNvPr>
          <p:cNvCxnSpPr/>
          <p:nvPr/>
        </p:nvCxnSpPr>
        <p:spPr>
          <a:xfrm>
            <a:off x="6717783" y="2390672"/>
            <a:ext cx="1952596" cy="1257080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E52C38-4FB1-9541-BF37-2AAB55D4F55C}"/>
              </a:ext>
            </a:extLst>
          </p:cNvPr>
          <p:cNvSpPr txBox="1"/>
          <p:nvPr/>
        </p:nvSpPr>
        <p:spPr>
          <a:xfrm>
            <a:off x="6393881" y="4919462"/>
            <a:ext cx="106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Mitigator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CF820-8B66-F44B-BD58-BB1A6603880E}"/>
              </a:ext>
            </a:extLst>
          </p:cNvPr>
          <p:cNvSpPr txBox="1"/>
          <p:nvPr/>
        </p:nvSpPr>
        <p:spPr>
          <a:xfrm>
            <a:off x="5420284" y="1635950"/>
            <a:ext cx="1471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Service Provider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0C7407-04A4-8746-8106-59492A9E7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140" y="4245995"/>
            <a:ext cx="1016051" cy="1016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070E1-522B-1D42-AABD-95BE66480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215" y="2888446"/>
            <a:ext cx="2163179" cy="2163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B70D20-8602-B44A-BCD5-201C38B44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47" y="3472616"/>
            <a:ext cx="808186" cy="808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CAD413-3F26-854F-B942-CF00AFFE3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71" y="2883891"/>
            <a:ext cx="1880811" cy="22456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9AD12A-6610-1A4D-9560-C4F475CD7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354" y="1122723"/>
            <a:ext cx="1966516" cy="14057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A18269-7A02-D448-9B98-323A91F9D62D}"/>
              </a:ext>
            </a:extLst>
          </p:cNvPr>
          <p:cNvSpPr txBox="1"/>
          <p:nvPr/>
        </p:nvSpPr>
        <p:spPr>
          <a:xfrm>
            <a:off x="1733398" y="5097346"/>
            <a:ext cx="171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 Browser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C1427B-B70C-E34D-AC1F-11EDB74F180B}"/>
              </a:ext>
            </a:extLst>
          </p:cNvPr>
          <p:cNvSpPr txBox="1"/>
          <p:nvPr/>
        </p:nvSpPr>
        <p:spPr>
          <a:xfrm>
            <a:off x="8878449" y="5108820"/>
            <a:ext cx="129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Server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5A4A45-4627-4148-BC7E-0EC853B5A263}"/>
              </a:ext>
            </a:extLst>
          </p:cNvPr>
          <p:cNvCxnSpPr/>
          <p:nvPr/>
        </p:nvCxnSpPr>
        <p:spPr>
          <a:xfrm flipH="1" flipV="1">
            <a:off x="3449552" y="4251374"/>
            <a:ext cx="5204676" cy="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0CDD8B-DD99-F240-8B0D-D09E03FA24A1}"/>
              </a:ext>
            </a:extLst>
          </p:cNvPr>
          <p:cNvSpPr txBox="1"/>
          <p:nvPr/>
        </p:nvSpPr>
        <p:spPr>
          <a:xfrm>
            <a:off x="5134541" y="3982079"/>
            <a:ext cx="1771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D8A519"/>
                </a:solidFill>
              </a:rPr>
              <a:t>      Web Request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9FD41B-8EDF-5F42-9C30-F7EDD5CB284D}"/>
              </a:ext>
            </a:extLst>
          </p:cNvPr>
          <p:cNvCxnSpPr/>
          <p:nvPr/>
        </p:nvCxnSpPr>
        <p:spPr>
          <a:xfrm>
            <a:off x="7961662" y="4743603"/>
            <a:ext cx="686325" cy="628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9B7741-F3A5-0646-84B3-94F5EE90B64D}"/>
              </a:ext>
            </a:extLst>
          </p:cNvPr>
          <p:cNvCxnSpPr/>
          <p:nvPr/>
        </p:nvCxnSpPr>
        <p:spPr>
          <a:xfrm>
            <a:off x="7636164" y="5127333"/>
            <a:ext cx="0" cy="74338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075F0C8-F8AF-C545-BF07-1C6CF4C6EE55}"/>
              </a:ext>
            </a:extLst>
          </p:cNvPr>
          <p:cNvSpPr/>
          <p:nvPr/>
        </p:nvSpPr>
        <p:spPr>
          <a:xfrm>
            <a:off x="2878176" y="2331739"/>
            <a:ext cx="246489" cy="246489"/>
          </a:xfrm>
          <a:prstGeom prst="ellipse">
            <a:avLst/>
          </a:prstGeom>
          <a:solidFill>
            <a:srgbClr val="D8A5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D9D4E6D-AB6D-674D-BA67-F32B58BCACA3}"/>
              </a:ext>
            </a:extLst>
          </p:cNvPr>
          <p:cNvSpPr/>
          <p:nvPr/>
        </p:nvSpPr>
        <p:spPr>
          <a:xfrm>
            <a:off x="5136070" y="4020288"/>
            <a:ext cx="246489" cy="246489"/>
          </a:xfrm>
          <a:prstGeom prst="ellipse">
            <a:avLst/>
          </a:prstGeom>
          <a:solidFill>
            <a:srgbClr val="D8A5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12CA3A3-E35A-064F-8130-AEB40D92333B}"/>
              </a:ext>
            </a:extLst>
          </p:cNvPr>
          <p:cNvSpPr/>
          <p:nvPr/>
        </p:nvSpPr>
        <p:spPr>
          <a:xfrm>
            <a:off x="5133371" y="4499421"/>
            <a:ext cx="246489" cy="246489"/>
          </a:xfrm>
          <a:prstGeom prst="ellipse">
            <a:avLst/>
          </a:prstGeom>
          <a:solidFill>
            <a:srgbClr val="D8A5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6E60BB-2893-1141-9B26-ABD6D16703E3}"/>
              </a:ext>
            </a:extLst>
          </p:cNvPr>
          <p:cNvSpPr txBox="1"/>
          <p:nvPr/>
        </p:nvSpPr>
        <p:spPr>
          <a:xfrm>
            <a:off x="5111645" y="3960353"/>
            <a:ext cx="34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833815-AEE4-1947-8C61-B7F68DCDE793}"/>
              </a:ext>
            </a:extLst>
          </p:cNvPr>
          <p:cNvGrpSpPr/>
          <p:nvPr/>
        </p:nvGrpSpPr>
        <p:grpSpPr>
          <a:xfrm>
            <a:off x="2855641" y="2270319"/>
            <a:ext cx="1951339" cy="811788"/>
            <a:chOff x="1331642" y="2270316"/>
            <a:chExt cx="1715082" cy="646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038427-660D-FE49-8C14-6C3C28640734}"/>
                </a:ext>
              </a:extLst>
            </p:cNvPr>
            <p:cNvSpPr txBox="1"/>
            <p:nvPr/>
          </p:nvSpPr>
          <p:spPr>
            <a:xfrm>
              <a:off x="1565915" y="2270317"/>
              <a:ext cx="14808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D8A519"/>
                  </a:solidFill>
                </a:rPr>
                <a:t>Fingerprint.js</a:t>
              </a:r>
              <a:endParaRPr lang="en-US" b="1" dirty="0">
                <a:solidFill>
                  <a:srgbClr val="D8A519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4B0FCC-2805-7E4C-8747-B2E41A53EC13}"/>
                </a:ext>
              </a:extLst>
            </p:cNvPr>
            <p:cNvSpPr txBox="1"/>
            <p:nvPr/>
          </p:nvSpPr>
          <p:spPr>
            <a:xfrm>
              <a:off x="1331642" y="2270316"/>
              <a:ext cx="349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9EC97ABC-6F66-9E4C-A771-533D42321E90}"/>
              </a:ext>
            </a:extLst>
          </p:cNvPr>
          <p:cNvSpPr/>
          <p:nvPr/>
        </p:nvSpPr>
        <p:spPr>
          <a:xfrm>
            <a:off x="4164166" y="3225659"/>
            <a:ext cx="246489" cy="246489"/>
          </a:xfrm>
          <a:prstGeom prst="ellipse">
            <a:avLst/>
          </a:prstGeom>
          <a:solidFill>
            <a:srgbClr val="D8A5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97C97F-3383-C54B-8F6D-983D653273A0}"/>
              </a:ext>
            </a:extLst>
          </p:cNvPr>
          <p:cNvGrpSpPr/>
          <p:nvPr/>
        </p:nvGrpSpPr>
        <p:grpSpPr>
          <a:xfrm>
            <a:off x="4151559" y="3022573"/>
            <a:ext cx="914366" cy="634233"/>
            <a:chOff x="2627559" y="3022572"/>
            <a:chExt cx="914366" cy="63423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6EC07F1-0A0D-0A4C-96B7-B219BF763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79827" y="3022572"/>
              <a:ext cx="662098" cy="63423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F66454-E88F-C947-BDB8-763F17983D36}"/>
                </a:ext>
              </a:extLst>
            </p:cNvPr>
            <p:cNvSpPr txBox="1"/>
            <p:nvPr/>
          </p:nvSpPr>
          <p:spPr>
            <a:xfrm>
              <a:off x="2627559" y="3160412"/>
              <a:ext cx="349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4846388-96E2-5B45-AB3C-ED6F23EADD08}"/>
              </a:ext>
            </a:extLst>
          </p:cNvPr>
          <p:cNvGrpSpPr/>
          <p:nvPr/>
        </p:nvGrpSpPr>
        <p:grpSpPr>
          <a:xfrm>
            <a:off x="5101063" y="4421149"/>
            <a:ext cx="1804565" cy="369332"/>
            <a:chOff x="3577062" y="4421149"/>
            <a:chExt cx="1804565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6A250D-CCFA-1741-BAC7-5193B23366AC}"/>
                </a:ext>
              </a:extLst>
            </p:cNvPr>
            <p:cNvSpPr txBox="1"/>
            <p:nvPr/>
          </p:nvSpPr>
          <p:spPr>
            <a:xfrm>
              <a:off x="3610540" y="4451926"/>
              <a:ext cx="1771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8A519"/>
                  </a:solidFill>
                </a:rPr>
                <a:t>4. Form Submission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B8F443-0569-FD40-A7DA-2B7F22E75BB1}"/>
                </a:ext>
              </a:extLst>
            </p:cNvPr>
            <p:cNvSpPr txBox="1"/>
            <p:nvPr/>
          </p:nvSpPr>
          <p:spPr>
            <a:xfrm>
              <a:off x="3577062" y="4421149"/>
              <a:ext cx="349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F32FEAF5-A4E5-2D4E-AE26-8A3DEBE67BC1}"/>
              </a:ext>
            </a:extLst>
          </p:cNvPr>
          <p:cNvSpPr/>
          <p:nvPr/>
        </p:nvSpPr>
        <p:spPr>
          <a:xfrm>
            <a:off x="7864224" y="4526267"/>
            <a:ext cx="246489" cy="246489"/>
          </a:xfrm>
          <a:prstGeom prst="ellipse">
            <a:avLst/>
          </a:prstGeom>
          <a:solidFill>
            <a:srgbClr val="D8A5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8DEBFE5-6039-4F4B-90A3-7D7CB4D18C6E}"/>
              </a:ext>
            </a:extLst>
          </p:cNvPr>
          <p:cNvGrpSpPr/>
          <p:nvPr/>
        </p:nvGrpSpPr>
        <p:grpSpPr>
          <a:xfrm>
            <a:off x="7455646" y="2609598"/>
            <a:ext cx="1798982" cy="369332"/>
            <a:chOff x="5872235" y="2210004"/>
            <a:chExt cx="1798982" cy="36933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E39892D-2A82-3947-9CE4-AB72F12DB76F}"/>
                </a:ext>
              </a:extLst>
            </p:cNvPr>
            <p:cNvSpPr/>
            <p:nvPr/>
          </p:nvSpPr>
          <p:spPr>
            <a:xfrm>
              <a:off x="5886434" y="2270169"/>
              <a:ext cx="246489" cy="246489"/>
            </a:xfrm>
            <a:prstGeom prst="ellipse">
              <a:avLst/>
            </a:prstGeom>
            <a:solidFill>
              <a:srgbClr val="D8A51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0354EA8-9F1E-B44B-8280-41A0DA44DCAD}"/>
                </a:ext>
              </a:extLst>
            </p:cNvPr>
            <p:cNvGrpSpPr/>
            <p:nvPr/>
          </p:nvGrpSpPr>
          <p:grpSpPr>
            <a:xfrm>
              <a:off x="5872235" y="2210004"/>
              <a:ext cx="1798982" cy="369332"/>
              <a:chOff x="5872235" y="2191898"/>
              <a:chExt cx="1798982" cy="36933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56DD048-F4DC-CD4F-83CD-02CAB40EF883}"/>
                  </a:ext>
                </a:extLst>
              </p:cNvPr>
              <p:cNvSpPr txBox="1"/>
              <p:nvPr/>
            </p:nvSpPr>
            <p:spPr>
              <a:xfrm>
                <a:off x="5900130" y="2232979"/>
                <a:ext cx="17710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D8A519"/>
                    </a:solidFill>
                  </a:rPr>
                  <a:t>5. Risk Score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135E10-D9AE-5243-B15A-89EDAD46B962}"/>
                  </a:ext>
                </a:extLst>
              </p:cNvPr>
              <p:cNvSpPr txBox="1"/>
              <p:nvPr/>
            </p:nvSpPr>
            <p:spPr>
              <a:xfrm>
                <a:off x="5872235" y="2191898"/>
                <a:ext cx="3498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BCEAAC7F-AF71-5E44-9BE0-1B5A133B478C}"/>
              </a:ext>
            </a:extLst>
          </p:cNvPr>
          <p:cNvSpPr/>
          <p:nvPr/>
        </p:nvSpPr>
        <p:spPr>
          <a:xfrm>
            <a:off x="7581136" y="5293293"/>
            <a:ext cx="246489" cy="246489"/>
          </a:xfrm>
          <a:prstGeom prst="ellipse">
            <a:avLst/>
          </a:prstGeom>
          <a:solidFill>
            <a:srgbClr val="D8A5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EB97577-9097-0145-A814-C7369235CD03}"/>
              </a:ext>
            </a:extLst>
          </p:cNvPr>
          <p:cNvGrpSpPr/>
          <p:nvPr/>
        </p:nvGrpSpPr>
        <p:grpSpPr>
          <a:xfrm>
            <a:off x="7550508" y="5215022"/>
            <a:ext cx="834443" cy="565806"/>
            <a:chOff x="6026507" y="5215022"/>
            <a:chExt cx="834443" cy="5658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1AFB40-A398-6F42-8325-4B582BBDE0F5}"/>
                </a:ext>
              </a:extLst>
            </p:cNvPr>
            <p:cNvSpPr txBox="1"/>
            <p:nvPr/>
          </p:nvSpPr>
          <p:spPr>
            <a:xfrm>
              <a:off x="6065987" y="5257608"/>
              <a:ext cx="7949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8A519"/>
                  </a:solidFill>
                </a:rPr>
                <a:t>6. Block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D6C9AA-674D-7E47-90CC-3FCE4490E456}"/>
                </a:ext>
              </a:extLst>
            </p:cNvPr>
            <p:cNvSpPr txBox="1"/>
            <p:nvPr/>
          </p:nvSpPr>
          <p:spPr>
            <a:xfrm>
              <a:off x="6026507" y="5215022"/>
              <a:ext cx="349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6F17D1-5D94-F14F-8578-3065372F7361}"/>
              </a:ext>
            </a:extLst>
          </p:cNvPr>
          <p:cNvGrpSpPr/>
          <p:nvPr/>
        </p:nvGrpSpPr>
        <p:grpSpPr>
          <a:xfrm>
            <a:off x="7832474" y="4451926"/>
            <a:ext cx="846958" cy="369332"/>
            <a:chOff x="6308474" y="4451926"/>
            <a:chExt cx="846958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D5569BC-3E2C-3741-B722-B04BDA1208BC}"/>
                </a:ext>
              </a:extLst>
            </p:cNvPr>
            <p:cNvSpPr txBox="1"/>
            <p:nvPr/>
          </p:nvSpPr>
          <p:spPr>
            <a:xfrm>
              <a:off x="6360469" y="4470127"/>
              <a:ext cx="7949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8A519"/>
                  </a:solidFill>
                </a:rPr>
                <a:t>6. Allow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8A9B00F-AFA8-F240-9609-307239C00C16}"/>
                </a:ext>
              </a:extLst>
            </p:cNvPr>
            <p:cNvSpPr txBox="1"/>
            <p:nvPr/>
          </p:nvSpPr>
          <p:spPr>
            <a:xfrm>
              <a:off x="6308474" y="4451926"/>
              <a:ext cx="349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68537CC-BA8C-4E4D-9C58-D47FACA0705F}"/>
              </a:ext>
            </a:extLst>
          </p:cNvPr>
          <p:cNvSpPr txBox="1"/>
          <p:nvPr/>
        </p:nvSpPr>
        <p:spPr>
          <a:xfrm>
            <a:off x="649225" y="1031259"/>
            <a:ext cx="3977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Overview of how risk based authentication works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8C4575-380C-9F49-A06D-CCB49EEF4C5C}"/>
              </a:ext>
            </a:extLst>
          </p:cNvPr>
          <p:cNvSpPr txBox="1"/>
          <p:nvPr/>
        </p:nvSpPr>
        <p:spPr>
          <a:xfrm>
            <a:off x="9635637" y="5984815"/>
            <a:ext cx="1994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8"/>
              </a:rPr>
              <a:t>http://sched.co/CuRl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9672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70581" y="864518"/>
            <a:ext cx="9601200" cy="704735"/>
          </a:xfrm>
        </p:spPr>
        <p:txBody>
          <a:bodyPr>
            <a:normAutofit fontScale="90000"/>
          </a:bodyPr>
          <a:lstStyle/>
          <a:p>
            <a:r>
              <a:rPr lang="en-US" dirty="0"/>
              <a:t>Browser Fingerprinting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99B861F-A671-DE4A-B177-96773D290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130" y="4450346"/>
            <a:ext cx="712950" cy="7129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AFA622-F410-0A4C-8C31-B78A2BD34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092" y="3521070"/>
            <a:ext cx="727988" cy="7279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BC6077-F824-7F43-9603-1FBF81CED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379" y="5126239"/>
            <a:ext cx="880850" cy="880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4C6F56B-CE97-0B47-88EB-EA688DD88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8860" y="4983954"/>
            <a:ext cx="640957" cy="6409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A810A3-6EDA-C34B-9655-4440906F7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3761" y="3498679"/>
            <a:ext cx="2126232" cy="2126232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BE1D6A8C-CE74-8D47-8439-DBCFA4EC1D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94" y="1770541"/>
            <a:ext cx="6082749" cy="4363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2C09B2-1983-4D47-837B-099E5C4A2995}"/>
              </a:ext>
            </a:extLst>
          </p:cNvPr>
          <p:cNvSpPr txBox="1"/>
          <p:nvPr/>
        </p:nvSpPr>
        <p:spPr>
          <a:xfrm>
            <a:off x="9637864" y="5987570"/>
            <a:ext cx="1994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9"/>
              </a:rPr>
              <a:t>http://sched.co/CuRl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9778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6D8A-AF86-E94C-818A-730C90BB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castle.io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521AC-7F04-2942-9A5B-D4794984E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https://castle.io</a:t>
            </a:r>
            <a:endParaRPr lang="en-US" dirty="0"/>
          </a:p>
          <a:p>
            <a:r>
              <a:rPr lang="en-US" dirty="0"/>
              <a:t>Security events</a:t>
            </a:r>
          </a:p>
          <a:p>
            <a:r>
              <a:rPr lang="en-US" dirty="0"/>
              <a:t>Basic user tracking</a:t>
            </a:r>
          </a:p>
          <a:p>
            <a:r>
              <a:rPr lang="en-US" dirty="0" err="1"/>
              <a:t>Webhooks</a:t>
            </a:r>
            <a:endParaRPr lang="en-US" dirty="0"/>
          </a:p>
          <a:p>
            <a:r>
              <a:rPr lang="en-US" dirty="0"/>
              <a:t>Automated recovery flow</a:t>
            </a:r>
          </a:p>
        </p:txBody>
      </p:sp>
    </p:spTree>
    <p:extLst>
      <p:ext uri="{BB962C8B-B14F-4D97-AF65-F5344CB8AC3E}">
        <p14:creationId xmlns:p14="http://schemas.microsoft.com/office/powerpoint/2010/main" val="1153573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19D4-CCF7-D54D-BE2C-F7961896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Q/A</a:t>
            </a:r>
          </a:p>
        </p:txBody>
      </p:sp>
    </p:spTree>
    <p:extLst>
      <p:ext uri="{BB962C8B-B14F-4D97-AF65-F5344CB8AC3E}">
        <p14:creationId xmlns:p14="http://schemas.microsoft.com/office/powerpoint/2010/main" val="36390013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2595</TotalTime>
  <Words>222</Words>
  <Application>Microsoft Macintosh PowerPoint</Application>
  <PresentationFormat>Widescreen</PresentationFormat>
  <Paragraphs>62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Garamond</vt:lpstr>
      <vt:lpstr>Organic</vt:lpstr>
      <vt:lpstr>Risk Based Authentication</vt:lpstr>
      <vt:lpstr>Agenda</vt:lpstr>
      <vt:lpstr>Risk based authentication</vt:lpstr>
      <vt:lpstr>Why some of the primitive methods to prevent malicious logins are no longer enough</vt:lpstr>
      <vt:lpstr>Some of the factors considered for generating the risk score</vt:lpstr>
      <vt:lpstr>PowerPoint Presentation</vt:lpstr>
      <vt:lpstr>Browser Fingerprinting</vt:lpstr>
      <vt:lpstr>Introduction to castle.io</vt:lpstr>
      <vt:lpstr>Q/A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Based Authentication</dc:title>
  <dc:creator>Hardik Desai</dc:creator>
  <cp:lastModifiedBy>John Spann</cp:lastModifiedBy>
  <cp:revision>31</cp:revision>
  <dcterms:created xsi:type="dcterms:W3CDTF">2018-03-05T06:17:45Z</dcterms:created>
  <dcterms:modified xsi:type="dcterms:W3CDTF">2018-03-10T21:38:58Z</dcterms:modified>
</cp:coreProperties>
</file>